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48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emf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7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61.png"/><Relationship Id="rId21" Type="http://schemas.openxmlformats.org/officeDocument/2006/relationships/image" Target="../media/image77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2.png"/><Relationship Id="rId9" Type="http://schemas.openxmlformats.org/officeDocument/2006/relationships/image" Target="../media/image7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5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6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0ABD608-FF07-F35B-52CC-D3193E39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9" descr="preencoded.png">
            <a:extLst>
              <a:ext uri="{FF2B5EF4-FFF2-40B4-BE49-F238E27FC236}">
                <a16:creationId xmlns:a16="http://schemas.microsoft.com/office/drawing/2014/main" id="{BB716161-2143-939E-61C6-D97989C7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43000"/>
            <a:ext cx="85344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72886-7736-9F42-137E-CCB86D8B8D47}"/>
              </a:ext>
            </a:extLst>
          </p:cNvPr>
          <p:cNvSpPr txBox="1"/>
          <p:nvPr/>
        </p:nvSpPr>
        <p:spPr>
          <a:xfrm>
            <a:off x="2839826" y="1558823"/>
            <a:ext cx="6094428" cy="558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3D2B1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Brightlight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D2B1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Coffee Shop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4DE9C-6643-4FE7-A24C-C28623609E73}"/>
              </a:ext>
            </a:extLst>
          </p:cNvPr>
          <p:cNvSpPr txBox="1"/>
          <p:nvPr/>
        </p:nvSpPr>
        <p:spPr>
          <a:xfrm>
            <a:off x="2754984" y="2117630"/>
            <a:ext cx="6094428" cy="2408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3D2B1F"/>
                </a:solidFill>
                <a:effectLst/>
                <a:uLnTx/>
                <a:uFillTx/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&amp; Performance Analysis</a:t>
            </a:r>
          </a:p>
          <a:p>
            <a:pPr marL="0" marR="0" lvl="0" indent="0" algn="ctr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10" descr="preencoded.png">
            <a:extLst>
              <a:ext uri="{FF2B5EF4-FFF2-40B4-BE49-F238E27FC236}">
                <a16:creationId xmlns:a16="http://schemas.microsoft.com/office/drawing/2014/main" id="{185B7D49-94B4-E8F7-2021-25EF8ABDA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441" y="4110479"/>
            <a:ext cx="914400" cy="38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6EF018-2B32-5CF8-B2B9-6FEE8FF54823}"/>
              </a:ext>
            </a:extLst>
          </p:cNvPr>
          <p:cNvSpPr txBox="1"/>
          <p:nvPr/>
        </p:nvSpPr>
        <p:spPr>
          <a:xfrm>
            <a:off x="2754984" y="4345547"/>
            <a:ext cx="6094428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800" dirty="0">
                <a:solidFill>
                  <a:srgbClr val="3D2B1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Business Insights Report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96936-E6CB-BDCE-D2A9-D5DED837DD3A}"/>
              </a:ext>
            </a:extLst>
          </p:cNvPr>
          <p:cNvSpPr txBox="1"/>
          <p:nvPr/>
        </p:nvSpPr>
        <p:spPr>
          <a:xfrm>
            <a:off x="2754984" y="4721179"/>
            <a:ext cx="6094428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800" dirty="0">
                <a:solidFill>
                  <a:srgbClr val="3D2B1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October 30, 2025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10C91-06D9-022B-43EA-37F8ABA7449F}"/>
              </a:ext>
            </a:extLst>
          </p:cNvPr>
          <p:cNvSpPr txBox="1"/>
          <p:nvPr/>
        </p:nvSpPr>
        <p:spPr>
          <a:xfrm>
            <a:off x="2754984" y="5167758"/>
            <a:ext cx="6094428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800" dirty="0">
                <a:solidFill>
                  <a:srgbClr val="3D2B1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 R.F Chauke</a:t>
            </a:r>
            <a:endParaRPr lang="en-US" sz="1800" dirty="0"/>
          </a:p>
        </p:txBody>
      </p:sp>
      <p:pic>
        <p:nvPicPr>
          <p:cNvPr id="15" name="Image 12" descr="preencoded.png">
            <a:extLst>
              <a:ext uri="{FF2B5EF4-FFF2-40B4-BE49-F238E27FC236}">
                <a16:creationId xmlns:a16="http://schemas.microsoft.com/office/drawing/2014/main" id="{5F980802-CFF0-20B0-D162-7A25E2643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25" y="5348576"/>
            <a:ext cx="457200" cy="19050"/>
          </a:xfrm>
          <a:prstGeom prst="rect">
            <a:avLst/>
          </a:prstGeom>
        </p:spPr>
      </p:pic>
      <p:pic>
        <p:nvPicPr>
          <p:cNvPr id="16" name="Image 12" descr="preencoded.png">
            <a:extLst>
              <a:ext uri="{FF2B5EF4-FFF2-40B4-BE49-F238E27FC236}">
                <a16:creationId xmlns:a16="http://schemas.microsoft.com/office/drawing/2014/main" id="{66B1D2D4-31C9-B3A0-3E15-2DA331CC0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405" y="5339051"/>
            <a:ext cx="457200" cy="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2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"/>
            <a:ext cx="3429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430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859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97180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4577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485900"/>
            <a:ext cx="5638800" cy="4495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2133600"/>
            <a:ext cx="5181600" cy="1905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3973" y="4324350"/>
            <a:ext cx="114300" cy="1524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952500" y="457200"/>
            <a:ext cx="458646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78350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Executive Summary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800100" y="1485900"/>
            <a:ext cx="176218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Peak Hours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800100" y="1866900"/>
            <a:ext cx="5989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Morning rush from 07:00–11:00 drives most sales</a:t>
            </a:r>
            <a:endParaRPr lang="en-US" sz="1350" dirty="0"/>
          </a:p>
        </p:txBody>
      </p:sp>
      <p:sp>
        <p:nvSpPr>
          <p:cNvPr id="14" name="Text 3"/>
          <p:cNvSpPr/>
          <p:nvPr/>
        </p:nvSpPr>
        <p:spPr>
          <a:xfrm>
            <a:off x="800100" y="2133600"/>
            <a:ext cx="5989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Steady midday sales between 12:00–15:00</a:t>
            </a:r>
            <a:endParaRPr lang="en-US" sz="1350" dirty="0"/>
          </a:p>
        </p:txBody>
      </p:sp>
      <p:sp>
        <p:nvSpPr>
          <p:cNvPr id="15" name="Text 4"/>
          <p:cNvSpPr/>
          <p:nvPr/>
        </p:nvSpPr>
        <p:spPr>
          <a:xfrm>
            <a:off x="800100" y="2400300"/>
            <a:ext cx="5989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Decline after 16:00 with evening hours underperforming</a:t>
            </a:r>
            <a:endParaRPr lang="en-US" sz="1350" dirty="0"/>
          </a:p>
        </p:txBody>
      </p:sp>
      <p:sp>
        <p:nvSpPr>
          <p:cNvPr id="16" name="Text 5"/>
          <p:cNvSpPr/>
          <p:nvPr/>
        </p:nvSpPr>
        <p:spPr>
          <a:xfrm>
            <a:off x="771525" y="2971800"/>
            <a:ext cx="347507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Weekday Performance</a:t>
            </a:r>
            <a:endParaRPr lang="en-US" sz="1800" dirty="0"/>
          </a:p>
        </p:txBody>
      </p:sp>
      <p:sp>
        <p:nvSpPr>
          <p:cNvPr id="17" name="Text 6"/>
          <p:cNvSpPr/>
          <p:nvPr/>
        </p:nvSpPr>
        <p:spPr>
          <a:xfrm>
            <a:off x="800100" y="3352800"/>
            <a:ext cx="5989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Highest revenue on Friday, followed by Thursday</a:t>
            </a:r>
            <a:endParaRPr lang="en-US" sz="1350" dirty="0"/>
          </a:p>
        </p:txBody>
      </p:sp>
      <p:sp>
        <p:nvSpPr>
          <p:cNvPr id="18" name="Text 7"/>
          <p:cNvSpPr/>
          <p:nvPr/>
        </p:nvSpPr>
        <p:spPr>
          <a:xfrm>
            <a:off x="800100" y="3619500"/>
            <a:ext cx="5989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Moderate performance on Saturday</a:t>
            </a:r>
            <a:endParaRPr lang="en-US" sz="1350" dirty="0"/>
          </a:p>
        </p:txBody>
      </p:sp>
      <p:sp>
        <p:nvSpPr>
          <p:cNvPr id="19" name="Text 8"/>
          <p:cNvSpPr/>
          <p:nvPr/>
        </p:nvSpPr>
        <p:spPr>
          <a:xfrm>
            <a:off x="800100" y="3886200"/>
            <a:ext cx="4991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Lowest on Sunday</a:t>
            </a:r>
            <a:endParaRPr lang="en-US" sz="1350" dirty="0"/>
          </a:p>
        </p:txBody>
      </p:sp>
      <p:sp>
        <p:nvSpPr>
          <p:cNvPr id="20" name="Text 9"/>
          <p:cNvSpPr/>
          <p:nvPr/>
        </p:nvSpPr>
        <p:spPr>
          <a:xfrm>
            <a:off x="800100" y="4457700"/>
            <a:ext cx="270158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Location Analysis</a:t>
            </a:r>
            <a:endParaRPr lang="en-US" sz="1800" dirty="0"/>
          </a:p>
        </p:txBody>
      </p:sp>
      <p:sp>
        <p:nvSpPr>
          <p:cNvPr id="21" name="Text 10"/>
          <p:cNvSpPr/>
          <p:nvPr/>
        </p:nvSpPr>
        <p:spPr>
          <a:xfrm>
            <a:off x="800100" y="4838700"/>
            <a:ext cx="5989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few locations generate most of total revenue</a:t>
            </a:r>
            <a:endParaRPr lang="en-US" sz="1350" dirty="0"/>
          </a:p>
        </p:txBody>
      </p:sp>
      <p:sp>
        <p:nvSpPr>
          <p:cNvPr id="22" name="Text 11"/>
          <p:cNvSpPr/>
          <p:nvPr/>
        </p:nvSpPr>
        <p:spPr>
          <a:xfrm>
            <a:off x="800100" y="5105400"/>
            <a:ext cx="59893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Urban stores outperform suburban outlets</a:t>
            </a:r>
            <a:endParaRPr lang="en-US" sz="1350" dirty="0"/>
          </a:p>
        </p:txBody>
      </p:sp>
      <p:sp>
        <p:nvSpPr>
          <p:cNvPr id="23" name="Text 12"/>
          <p:cNvSpPr/>
          <p:nvPr/>
        </p:nvSpPr>
        <p:spPr>
          <a:xfrm>
            <a:off x="5806440" y="1714500"/>
            <a:ext cx="6217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Transaction Pattern Visualization</a:t>
            </a:r>
            <a:endParaRPr lang="en-US" sz="1500" dirty="0"/>
          </a:p>
        </p:txBody>
      </p:sp>
      <p:sp>
        <p:nvSpPr>
          <p:cNvPr id="24" name="Text 13"/>
          <p:cNvSpPr/>
          <p:nvPr/>
        </p:nvSpPr>
        <p:spPr>
          <a:xfrm>
            <a:off x="8404473" y="4267200"/>
            <a:ext cx="145464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Insight</a:t>
            </a:r>
            <a:endParaRPr lang="en-US" sz="1500" dirty="0"/>
          </a:p>
        </p:txBody>
      </p:sp>
      <p:sp>
        <p:nvSpPr>
          <p:cNvPr id="25" name="Text 14"/>
          <p:cNvSpPr/>
          <p:nvPr/>
        </p:nvSpPr>
        <p:spPr>
          <a:xfrm>
            <a:off x="6324600" y="46101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"Focus on morning operations; introduce promotions to stimulate afternoon and evening demand."</a:t>
            </a:r>
            <a:endParaRPr lang="en-US" sz="1200" dirty="0"/>
          </a:p>
        </p:txBody>
      </p:sp>
      <p:sp>
        <p:nvSpPr>
          <p:cNvPr id="26" name="Text 15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Brightlight Coffee Shop | Sales &amp; Performance Analysis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7200"/>
            <a:ext cx="342900" cy="381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668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33500"/>
            <a:ext cx="6537871" cy="472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66900"/>
            <a:ext cx="6229350" cy="3333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14" y="539115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52" y="539115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298" y="539115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671" y="13335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6571" y="1752600"/>
            <a:ext cx="1714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6571" y="2095500"/>
            <a:ext cx="142875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6571" y="2438400"/>
            <a:ext cx="17145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3671" y="3086100"/>
            <a:ext cx="1714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6571" y="35052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66571" y="4076700"/>
            <a:ext cx="123825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66571" y="4648200"/>
            <a:ext cx="171450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952500" y="457200"/>
            <a:ext cx="678584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78350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Transaction Patterns by Hour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-13707" y="1485900"/>
            <a:ext cx="747968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Transaction Volume by Hour of Day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1934914" y="5353050"/>
            <a:ext cx="6420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Astoria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2927152" y="5353050"/>
            <a:ext cx="12426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Hell's Kitchen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4419898" y="5353050"/>
            <a:ext cx="15910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Lower Manhattan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7566571" y="1333500"/>
            <a:ext cx="1989177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Patterns</a:t>
            </a:r>
            <a:endParaRPr lang="en-US" sz="1800" dirty="0"/>
          </a:p>
        </p:txBody>
      </p:sp>
      <p:sp>
        <p:nvSpPr>
          <p:cNvPr id="23" name="Text 6"/>
          <p:cNvSpPr/>
          <p:nvPr/>
        </p:nvSpPr>
        <p:spPr>
          <a:xfrm>
            <a:off x="7814221" y="1714500"/>
            <a:ext cx="454360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Morning rush from 07:00–11:00 drives most sales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7785646" y="2057400"/>
            <a:ext cx="39529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Steady midday sales between 12:00–15:00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7814221" y="2400300"/>
            <a:ext cx="392043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Decline after 16:00 with evening hours underperforming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7509421" y="3086100"/>
            <a:ext cx="436983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Recommendations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7795171" y="3467100"/>
            <a:ext cx="393948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 morning operations to maximize peak hours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7766596" y="4038600"/>
            <a:ext cx="396805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Introduce promotions to stimulate afternoon demand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7814221" y="4610100"/>
            <a:ext cx="43807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evening special offers to combat decline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Brightlight Coffee Shop | Sales &amp; Performance Analysis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7200"/>
            <a:ext cx="304800" cy="381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0668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09700"/>
            <a:ext cx="6461671" cy="457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86" y="2124075"/>
            <a:ext cx="6153150" cy="30289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671" y="1943100"/>
            <a:ext cx="219075" cy="190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3671" y="2476500"/>
            <a:ext cx="219075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3671" y="3009900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671" y="3543300"/>
            <a:ext cx="238125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3671" y="4114800"/>
            <a:ext cx="4510980" cy="1028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071" y="4267200"/>
            <a:ext cx="142875" cy="2667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914400" y="457200"/>
            <a:ext cx="8865394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78350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Revenue Performance by Day of Week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609600" y="1562100"/>
            <a:ext cx="61568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Daily Revenue Distribution</a:t>
            </a:r>
            <a:endParaRPr lang="en-US" sz="1500" dirty="0"/>
          </a:p>
        </p:txBody>
      </p:sp>
      <p:sp>
        <p:nvSpPr>
          <p:cNvPr id="14" name="Text 2"/>
          <p:cNvSpPr/>
          <p:nvPr/>
        </p:nvSpPr>
        <p:spPr>
          <a:xfrm>
            <a:off x="609600" y="5448300"/>
            <a:ext cx="615687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Chart shows revenue distribution across three locations: Astoria, Hell's Kitchen, and Lower Manhattan</a:t>
            </a:r>
            <a:endParaRPr lang="en-US" sz="1050" dirty="0"/>
          </a:p>
        </p:txBody>
      </p:sp>
      <p:sp>
        <p:nvSpPr>
          <p:cNvPr id="15" name="Text 3"/>
          <p:cNvSpPr/>
          <p:nvPr/>
        </p:nvSpPr>
        <p:spPr>
          <a:xfrm>
            <a:off x="7223671" y="1409700"/>
            <a:ext cx="45109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Findings</a:t>
            </a:r>
            <a:endParaRPr lang="en-US" sz="1800" dirty="0"/>
          </a:p>
        </p:txBody>
      </p:sp>
      <p:sp>
        <p:nvSpPr>
          <p:cNvPr id="16" name="Text 4"/>
          <p:cNvSpPr/>
          <p:nvPr/>
        </p:nvSpPr>
        <p:spPr>
          <a:xfrm>
            <a:off x="7557046" y="1866900"/>
            <a:ext cx="22112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Friday</a:t>
            </a:r>
            <a:endParaRPr lang="en-US" sz="1200" dirty="0"/>
          </a:p>
        </p:txBody>
      </p:sp>
      <p:sp>
        <p:nvSpPr>
          <p:cNvPr id="17" name="Text 5"/>
          <p:cNvSpPr/>
          <p:nvPr/>
        </p:nvSpPr>
        <p:spPr>
          <a:xfrm>
            <a:off x="7557046" y="2095500"/>
            <a:ext cx="265354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Highest revenue day of the week</a:t>
            </a:r>
            <a:endParaRPr lang="en-US" sz="1050" dirty="0"/>
          </a:p>
        </p:txBody>
      </p:sp>
      <p:sp>
        <p:nvSpPr>
          <p:cNvPr id="18" name="Text 6"/>
          <p:cNvSpPr/>
          <p:nvPr/>
        </p:nvSpPr>
        <p:spPr>
          <a:xfrm>
            <a:off x="7557046" y="2400300"/>
            <a:ext cx="190380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Thursday</a:t>
            </a:r>
            <a:endParaRPr lang="en-US" sz="1200" dirty="0"/>
          </a:p>
        </p:txBody>
      </p:sp>
      <p:sp>
        <p:nvSpPr>
          <p:cNvPr id="19" name="Text 7"/>
          <p:cNvSpPr/>
          <p:nvPr/>
        </p:nvSpPr>
        <p:spPr>
          <a:xfrm>
            <a:off x="7557046" y="2628900"/>
            <a:ext cx="22845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Second highest revenue day</a:t>
            </a:r>
            <a:endParaRPr lang="en-US" sz="1050" dirty="0"/>
          </a:p>
        </p:txBody>
      </p:sp>
      <p:sp>
        <p:nvSpPr>
          <p:cNvPr id="20" name="Text 8"/>
          <p:cNvSpPr/>
          <p:nvPr/>
        </p:nvSpPr>
        <p:spPr>
          <a:xfrm>
            <a:off x="7528471" y="2933700"/>
            <a:ext cx="21148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Sunday</a:t>
            </a:r>
            <a:endParaRPr lang="en-US" sz="1200" dirty="0"/>
          </a:p>
        </p:txBody>
      </p:sp>
      <p:sp>
        <p:nvSpPr>
          <p:cNvPr id="21" name="Text 9"/>
          <p:cNvSpPr/>
          <p:nvPr/>
        </p:nvSpPr>
        <p:spPr>
          <a:xfrm>
            <a:off x="7528471" y="3162300"/>
            <a:ext cx="253781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Lowest revenue among all days</a:t>
            </a:r>
            <a:endParaRPr lang="en-US" sz="1050" dirty="0"/>
          </a:p>
        </p:txBody>
      </p:sp>
      <p:sp>
        <p:nvSpPr>
          <p:cNvPr id="22" name="Text 10"/>
          <p:cNvSpPr/>
          <p:nvPr/>
        </p:nvSpPr>
        <p:spPr>
          <a:xfrm>
            <a:off x="7576096" y="3467100"/>
            <a:ext cx="29482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Weekday Dominance</a:t>
            </a:r>
            <a:endParaRPr lang="en-US" sz="1200" dirty="0"/>
          </a:p>
        </p:txBody>
      </p:sp>
      <p:sp>
        <p:nvSpPr>
          <p:cNvPr id="23" name="Text 11"/>
          <p:cNvSpPr/>
          <p:nvPr/>
        </p:nvSpPr>
        <p:spPr>
          <a:xfrm>
            <a:off x="7576096" y="3695700"/>
            <a:ext cx="294822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Tuesday-Thursday show steady sales</a:t>
            </a:r>
            <a:endParaRPr lang="en-US" sz="1050" dirty="0"/>
          </a:p>
        </p:txBody>
      </p:sp>
      <p:sp>
        <p:nvSpPr>
          <p:cNvPr id="24" name="Text 12"/>
          <p:cNvSpPr/>
          <p:nvPr/>
        </p:nvSpPr>
        <p:spPr>
          <a:xfrm>
            <a:off x="7595146" y="4267200"/>
            <a:ext cx="211883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Business Insight</a:t>
            </a:r>
            <a:endParaRPr lang="en-US" sz="1500" dirty="0"/>
          </a:p>
        </p:txBody>
      </p:sp>
      <p:sp>
        <p:nvSpPr>
          <p:cNvPr id="25" name="Text 13"/>
          <p:cNvSpPr/>
          <p:nvPr/>
        </p:nvSpPr>
        <p:spPr>
          <a:xfrm>
            <a:off x="7376071" y="4610100"/>
            <a:ext cx="42061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Weekday sales dominate revenue; introduce weekend-exclusive promotions to balance weekly revenue.</a:t>
            </a:r>
            <a:endParaRPr lang="en-US" sz="1050" dirty="0"/>
          </a:p>
        </p:txBody>
      </p:sp>
      <p:sp>
        <p:nvSpPr>
          <p:cNvPr id="26" name="Text 14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Brightlight Coffee Shop | Sales &amp; Performance Analysis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"/>
            <a:ext cx="3429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906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181100"/>
            <a:ext cx="11277600" cy="3048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333500"/>
            <a:ext cx="10972800" cy="2743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9104" y="4419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3241" y="44196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7887" y="44196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762500"/>
            <a:ext cx="3606701" cy="990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4914900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2501" y="4762500"/>
            <a:ext cx="3606850" cy="990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6801" y="49149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4762500"/>
            <a:ext cx="3606701" cy="990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42250" y="4914900"/>
            <a:ext cx="171450" cy="304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952500" y="457200"/>
            <a:ext cx="826567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78350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Monthly Revenue by Store Location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4247704" y="4381500"/>
            <a:ext cx="6420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Astoria</a:t>
            </a:r>
            <a:endParaRPr lang="en-US" sz="1200" dirty="0"/>
          </a:p>
        </p:txBody>
      </p:sp>
      <p:sp>
        <p:nvSpPr>
          <p:cNvPr id="18" name="Text 2"/>
          <p:cNvSpPr/>
          <p:nvPr/>
        </p:nvSpPr>
        <p:spPr>
          <a:xfrm>
            <a:off x="5201841" y="4381500"/>
            <a:ext cx="12426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Hell's Kitchen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6656487" y="4381500"/>
            <a:ext cx="159109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Lower Manhattan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942975" y="4876800"/>
            <a:ext cx="36079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Top Performers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942975" y="5181600"/>
            <a:ext cx="3006626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Astoria and Lower Manhattan outperform others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4721126" y="4876800"/>
            <a:ext cx="3676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Seasonal Spikes</a:t>
            </a:r>
            <a:endParaRPr lang="en-US" sz="1500" dirty="0"/>
          </a:p>
        </p:txBody>
      </p:sp>
      <p:sp>
        <p:nvSpPr>
          <p:cNvPr id="23" name="Text 7"/>
          <p:cNvSpPr/>
          <p:nvPr/>
        </p:nvSpPr>
        <p:spPr>
          <a:xfrm>
            <a:off x="4721126" y="5181600"/>
            <a:ext cx="30639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Revenue surges in December and March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8528000" y="4876800"/>
            <a:ext cx="30923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Action Items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8528000" y="5181600"/>
            <a:ext cx="309235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Replicate top-performing store strategies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Brightlight Coffee Shop | Sales &amp; Performance Analysis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81000"/>
            <a:ext cx="428625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9144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81100"/>
            <a:ext cx="4450110" cy="1371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3144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705100"/>
            <a:ext cx="4450110" cy="1104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283845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962400"/>
            <a:ext cx="4450110" cy="1371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409575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5910" y="1181100"/>
            <a:ext cx="6675090" cy="4914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6286500"/>
            <a:ext cx="114300" cy="1524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962025" y="381000"/>
            <a:ext cx="716268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78350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Top-Selling Product Categories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800100" y="1295400"/>
            <a:ext cx="252353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Revenue Anchor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800100" y="1638300"/>
            <a:ext cx="391671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Hot coffee beverages remain the anchor of revenue, underscoring preference for espresso-based products.</a:t>
            </a:r>
            <a:endParaRPr lang="en-US" sz="1350" dirty="0"/>
          </a:p>
        </p:txBody>
      </p:sp>
      <p:sp>
        <p:nvSpPr>
          <p:cNvPr id="17" name="Text 3"/>
          <p:cNvSpPr/>
          <p:nvPr/>
        </p:nvSpPr>
        <p:spPr>
          <a:xfrm>
            <a:off x="800100" y="2819400"/>
            <a:ext cx="263068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Growth Potential</a:t>
            </a:r>
            <a:endParaRPr lang="en-US" sz="1800" dirty="0"/>
          </a:p>
        </p:txBody>
      </p:sp>
      <p:sp>
        <p:nvSpPr>
          <p:cNvPr id="18" name="Text 4"/>
          <p:cNvSpPr/>
          <p:nvPr/>
        </p:nvSpPr>
        <p:spPr>
          <a:xfrm>
            <a:off x="800100" y="3162300"/>
            <a:ext cx="391671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Iced and blended drinks offer growth potential, especially in summer hours.</a:t>
            </a:r>
            <a:endParaRPr lang="en-US" sz="1350" dirty="0"/>
          </a:p>
        </p:txBody>
      </p:sp>
      <p:sp>
        <p:nvSpPr>
          <p:cNvPr id="19" name="Text 5"/>
          <p:cNvSpPr/>
          <p:nvPr/>
        </p:nvSpPr>
        <p:spPr>
          <a:xfrm>
            <a:off x="800100" y="4076700"/>
            <a:ext cx="339024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Opportunity</a:t>
            </a:r>
            <a:endParaRPr lang="en-US" sz="1800" dirty="0"/>
          </a:p>
        </p:txBody>
      </p:sp>
      <p:sp>
        <p:nvSpPr>
          <p:cNvPr id="20" name="Text 6"/>
          <p:cNvSpPr/>
          <p:nvPr/>
        </p:nvSpPr>
        <p:spPr>
          <a:xfrm>
            <a:off x="800100" y="4419600"/>
            <a:ext cx="391671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 afternoon offerings with iced beverages to capture declining morning market.</a:t>
            </a:r>
            <a:endParaRPr lang="en-US" sz="1350" dirty="0"/>
          </a:p>
        </p:txBody>
      </p:sp>
      <p:sp>
        <p:nvSpPr>
          <p:cNvPr id="21" name="Text 7"/>
          <p:cNvSpPr/>
          <p:nvPr/>
        </p:nvSpPr>
        <p:spPr>
          <a:xfrm>
            <a:off x="4651281" y="1333500"/>
            <a:ext cx="764434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Product Category Performance</a:t>
            </a:r>
            <a:endParaRPr lang="en-US" sz="1500" dirty="0"/>
          </a:p>
        </p:txBody>
      </p:sp>
      <p:sp>
        <p:nvSpPr>
          <p:cNvPr id="22" name="Text 8"/>
          <p:cNvSpPr/>
          <p:nvPr/>
        </p:nvSpPr>
        <p:spPr>
          <a:xfrm>
            <a:off x="571500" y="6248400"/>
            <a:ext cx="413355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"Optimize staffing based on hourly demand."</a:t>
            </a:r>
            <a:endParaRPr lang="en-US" sz="1200" dirty="0"/>
          </a:p>
        </p:txBody>
      </p:sp>
      <p:sp>
        <p:nvSpPr>
          <p:cNvPr id="23" name="Text 9"/>
          <p:cNvSpPr/>
          <p:nvPr/>
        </p:nvSpPr>
        <p:spPr>
          <a:xfrm>
            <a:off x="8149530" y="6267450"/>
            <a:ext cx="439376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Brightlight Coffee Shop | Sales &amp; Performance Analysis</a:t>
            </a:r>
            <a:endParaRPr lang="en-US" sz="1050" dirty="0"/>
          </a:p>
        </p:txBody>
      </p: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BDB51283-9310-2908-F2E1-922F027F6E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9725" y="2288576"/>
            <a:ext cx="6276975" cy="32359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"/>
            <a:ext cx="257175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668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33500"/>
            <a:ext cx="6537871" cy="472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485900"/>
            <a:ext cx="6153150" cy="434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271" y="1333500"/>
            <a:ext cx="4282380" cy="472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0871" y="1562100"/>
            <a:ext cx="25717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0871" y="20574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0871" y="27432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0871" y="34290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0871" y="5086350"/>
            <a:ext cx="114300" cy="1524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866775" y="457200"/>
            <a:ext cx="896969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78350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Revenue Distribution Across Locations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8052346" y="1562100"/>
            <a:ext cx="190898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Insights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7909471" y="2019300"/>
            <a:ext cx="359658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few locations generate most of total revenue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7909471" y="2705100"/>
            <a:ext cx="359658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Urban stores outperform suburban outlets</a:t>
            </a:r>
            <a:endParaRPr lang="en-US" sz="1350" dirty="0"/>
          </a:p>
        </p:txBody>
      </p:sp>
      <p:sp>
        <p:nvSpPr>
          <p:cNvPr id="17" name="Text 4"/>
          <p:cNvSpPr/>
          <p:nvPr/>
        </p:nvSpPr>
        <p:spPr>
          <a:xfrm>
            <a:off x="7909471" y="3390900"/>
            <a:ext cx="359658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Hell's Kitchen shows strongest performance</a:t>
            </a:r>
            <a:endParaRPr lang="en-US" sz="1350" dirty="0"/>
          </a:p>
        </p:txBody>
      </p:sp>
      <p:sp>
        <p:nvSpPr>
          <p:cNvPr id="18" name="Text 5"/>
          <p:cNvSpPr/>
          <p:nvPr/>
        </p:nvSpPr>
        <p:spPr>
          <a:xfrm>
            <a:off x="7871371" y="5029200"/>
            <a:ext cx="28392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Implications</a:t>
            </a:r>
            <a:endParaRPr lang="en-US" sz="1500" dirty="0"/>
          </a:p>
        </p:txBody>
      </p:sp>
      <p:sp>
        <p:nvSpPr>
          <p:cNvPr id="19" name="Text 6"/>
          <p:cNvSpPr/>
          <p:nvPr/>
        </p:nvSpPr>
        <p:spPr>
          <a:xfrm>
            <a:off x="7680871" y="5372100"/>
            <a:ext cx="382518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"Diversify revenue sources and increase brand presence in lower-performing regions."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Brightlight Coffee Shop | Sales &amp; Performance Analysis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509" y="763197"/>
            <a:ext cx="235732" cy="2357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759" y="5249471"/>
            <a:ext cx="235732" cy="2357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759" y="3049197"/>
            <a:ext cx="235732" cy="2357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0509" y="6011471"/>
            <a:ext cx="235732" cy="2357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457200"/>
            <a:ext cx="3429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1143000"/>
            <a:ext cx="7620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485900"/>
            <a:ext cx="5524500" cy="1447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1676400"/>
            <a:ext cx="514350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179070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1485900"/>
            <a:ext cx="5524500" cy="1447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1676400"/>
            <a:ext cx="428625" cy="533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5100" y="179070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3162300"/>
            <a:ext cx="5524500" cy="1524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700" y="3352800"/>
            <a:ext cx="485775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2000" y="3467100"/>
            <a:ext cx="25717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3162300"/>
            <a:ext cx="5524500" cy="1524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352800"/>
            <a:ext cx="514350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5100" y="3467100"/>
            <a:ext cx="2857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4914900"/>
            <a:ext cx="11277600" cy="1219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7700" y="5105400"/>
            <a:ext cx="457200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000" y="5219700"/>
            <a:ext cx="228600" cy="3048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952500" y="457200"/>
            <a:ext cx="6554748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78350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 Recommendations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314450" y="1676400"/>
            <a:ext cx="5372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 'Happy Hour' Deals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1314450" y="2057400"/>
            <a:ext cx="4476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Introduce limited-time discounts in the afternoon and evening to boost otherwise slow transaction periods.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6981825" y="1676400"/>
            <a:ext cx="54749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Weekend-Exclusive Promotions</a:t>
            </a:r>
            <a:endParaRPr lang="en-US" sz="1800" dirty="0"/>
          </a:p>
        </p:txBody>
      </p:sp>
      <p:sp>
        <p:nvSpPr>
          <p:cNvPr id="28" name="Text 4"/>
          <p:cNvSpPr/>
          <p:nvPr/>
        </p:nvSpPr>
        <p:spPr>
          <a:xfrm>
            <a:off x="6981825" y="2057400"/>
            <a:ext cx="4562475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 special offers available only on weekends to encourage customers to visit during previously underperforming periods.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1285875" y="3352800"/>
            <a:ext cx="4505325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Standardize High-Performing Practices</a:t>
            </a:r>
            <a:endParaRPr lang="en-US" sz="1800" dirty="0"/>
          </a:p>
        </p:txBody>
      </p:sp>
      <p:sp>
        <p:nvSpPr>
          <p:cNvPr id="30" name="Text 6"/>
          <p:cNvSpPr/>
          <p:nvPr/>
        </p:nvSpPr>
        <p:spPr>
          <a:xfrm>
            <a:off x="1285875" y="4038600"/>
            <a:ext cx="45053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Identify and implement successful operational procedures from top-performing stores across all locations.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7067550" y="3352800"/>
            <a:ext cx="53721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 Staffing by Hour</a:t>
            </a:r>
            <a:endParaRPr lang="en-US" sz="1800" dirty="0"/>
          </a:p>
        </p:txBody>
      </p:sp>
      <p:sp>
        <p:nvSpPr>
          <p:cNvPr id="32" name="Text 8"/>
          <p:cNvSpPr/>
          <p:nvPr/>
        </p:nvSpPr>
        <p:spPr>
          <a:xfrm>
            <a:off x="7067550" y="3733800"/>
            <a:ext cx="4476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Adjust staffing levels according to hourly transaction volumes to improve efficiency during peak morning hours.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1257300" y="5105400"/>
            <a:ext cx="12344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Targeted Marketing for Lower-Performing Stores</a:t>
            </a:r>
            <a:endParaRPr lang="en-US" sz="1800" dirty="0"/>
          </a:p>
        </p:txBody>
      </p:sp>
      <p:sp>
        <p:nvSpPr>
          <p:cNvPr id="34" name="Text 10"/>
          <p:cNvSpPr/>
          <p:nvPr/>
        </p:nvSpPr>
        <p:spPr>
          <a:xfrm>
            <a:off x="1257300" y="5486400"/>
            <a:ext cx="10287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 location-specific marketing strategies to address unique challenges and capitalize on opportunities in underperforming regions.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457200" y="63627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Brightlight Coffee Shop | Sales &amp; Performance Analysis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7200"/>
            <a:ext cx="3429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0668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097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86690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5146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895600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3543300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000500"/>
            <a:ext cx="5334000" cy="1905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4533900"/>
            <a:ext cx="5029200" cy="1219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1409700"/>
            <a:ext cx="5638800" cy="4572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14097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1905000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05600" y="2009775"/>
            <a:ext cx="1905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9400" y="2705100"/>
            <a:ext cx="285750" cy="381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05600" y="2809875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29400" y="3505200"/>
            <a:ext cx="323850" cy="381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5600" y="3609975"/>
            <a:ext cx="1714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9400" y="4305300"/>
            <a:ext cx="3429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05600" y="4410075"/>
            <a:ext cx="1905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952500" y="457200"/>
            <a:ext cx="5702856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78350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 &amp; Next Steps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800100" y="1409700"/>
            <a:ext cx="199024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Findings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181100" y="1828800"/>
            <a:ext cx="46101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Strong weekday and morning sales form a stable business foundation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1143000" y="2476500"/>
            <a:ext cx="497794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Morning rush (7-11am) drives most transactions</a:t>
            </a:r>
            <a:endParaRPr lang="en-US" sz="1350" dirty="0"/>
          </a:p>
        </p:txBody>
      </p:sp>
      <p:sp>
        <p:nvSpPr>
          <p:cNvPr id="26" name="Text 4"/>
          <p:cNvSpPr/>
          <p:nvPr/>
        </p:nvSpPr>
        <p:spPr>
          <a:xfrm>
            <a:off x="1123950" y="2857500"/>
            <a:ext cx="466725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Weekdays dominate revenue; weekend sales underperform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1104900" y="3505200"/>
            <a:ext cx="43485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Urban stores outperform suburban outlets</a:t>
            </a:r>
            <a:endParaRPr lang="en-US" sz="1350" dirty="0"/>
          </a:p>
        </p:txBody>
      </p:sp>
      <p:sp>
        <p:nvSpPr>
          <p:cNvPr id="28" name="Text 6"/>
          <p:cNvSpPr/>
          <p:nvPr/>
        </p:nvSpPr>
        <p:spPr>
          <a:xfrm>
            <a:off x="106680" y="4152900"/>
            <a:ext cx="60350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Balanced Growth Strategy</a:t>
            </a:r>
            <a:endParaRPr lang="en-US" sz="1500" dirty="0"/>
          </a:p>
        </p:txBody>
      </p:sp>
      <p:sp>
        <p:nvSpPr>
          <p:cNvPr id="29" name="Text 7"/>
          <p:cNvSpPr/>
          <p:nvPr/>
        </p:nvSpPr>
        <p:spPr>
          <a:xfrm>
            <a:off x="6715125" y="1409700"/>
            <a:ext cx="169360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Next Steps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7086600" y="1905000"/>
            <a:ext cx="3507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 'Happy Hour' deals</a:t>
            </a:r>
            <a:endParaRPr lang="en-US" sz="1350" dirty="0"/>
          </a:p>
        </p:txBody>
      </p:sp>
      <p:sp>
        <p:nvSpPr>
          <p:cNvPr id="31" name="Text 9"/>
          <p:cNvSpPr/>
          <p:nvPr/>
        </p:nvSpPr>
        <p:spPr>
          <a:xfrm>
            <a:off x="7086600" y="2171700"/>
            <a:ext cx="35077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Boost afternoon and evening trade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7029450" y="2705100"/>
            <a:ext cx="449645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Launch weekend-exclusive promotions</a:t>
            </a:r>
            <a:endParaRPr lang="en-US" sz="1350" dirty="0"/>
          </a:p>
        </p:txBody>
      </p:sp>
      <p:sp>
        <p:nvSpPr>
          <p:cNvPr id="33" name="Text 11"/>
          <p:cNvSpPr/>
          <p:nvPr/>
        </p:nvSpPr>
        <p:spPr>
          <a:xfrm>
            <a:off x="7029450" y="2971800"/>
            <a:ext cx="44964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Balance weekly revenue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7067550" y="3505200"/>
            <a:ext cx="44975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Standardize high-performing practices</a:t>
            </a:r>
            <a:endParaRPr lang="en-US" sz="1350" dirty="0"/>
          </a:p>
        </p:txBody>
      </p:sp>
      <p:sp>
        <p:nvSpPr>
          <p:cNvPr id="35" name="Text 13"/>
          <p:cNvSpPr/>
          <p:nvPr/>
        </p:nvSpPr>
        <p:spPr>
          <a:xfrm>
            <a:off x="7067550" y="3771900"/>
            <a:ext cx="44975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Replicate success across stores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7086600" y="4305300"/>
            <a:ext cx="300644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 staffing</a:t>
            </a:r>
            <a:endParaRPr lang="en-US" sz="1350" dirty="0"/>
          </a:p>
        </p:txBody>
      </p:sp>
      <p:sp>
        <p:nvSpPr>
          <p:cNvPr id="37" name="Text 15"/>
          <p:cNvSpPr/>
          <p:nvPr/>
        </p:nvSpPr>
        <p:spPr>
          <a:xfrm>
            <a:off x="7086600" y="4572000"/>
            <a:ext cx="30064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B4530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Match hours to demand patterns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457200" y="6210300"/>
            <a:ext cx="1127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9240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Brightlight Coffee Shop | Sales &amp; Performance Analysis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589</Words>
  <Application>Microsoft Office PowerPoint</Application>
  <PresentationFormat>Widescreen</PresentationFormat>
  <Paragraphs>116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Merriweather</vt:lpstr>
      <vt:lpstr>Montserrat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Floid Chauke</cp:lastModifiedBy>
  <cp:revision>2</cp:revision>
  <dcterms:created xsi:type="dcterms:W3CDTF">2025-11-22T16:46:28Z</dcterms:created>
  <dcterms:modified xsi:type="dcterms:W3CDTF">2025-11-22T17:03:44Z</dcterms:modified>
</cp:coreProperties>
</file>